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8" r:id="rId2"/>
    <p:sldId id="287" r:id="rId3"/>
    <p:sldId id="270" r:id="rId4"/>
    <p:sldId id="269" r:id="rId5"/>
    <p:sldId id="258" r:id="rId6"/>
    <p:sldId id="278" r:id="rId7"/>
    <p:sldId id="265" r:id="rId8"/>
    <p:sldId id="276" r:id="rId9"/>
    <p:sldId id="271" r:id="rId10"/>
    <p:sldId id="277" r:id="rId11"/>
    <p:sldId id="286" r:id="rId12"/>
    <p:sldId id="279" r:id="rId13"/>
    <p:sldId id="280" r:id="rId14"/>
    <p:sldId id="281" r:id="rId15"/>
    <p:sldId id="283" r:id="rId16"/>
    <p:sldId id="262" r:id="rId17"/>
    <p:sldId id="261" r:id="rId18"/>
    <p:sldId id="288" r:id="rId19"/>
    <p:sldId id="264" r:id="rId20"/>
    <p:sldId id="285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ubomir Penev" initials="LP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541"/>
    <a:srgbClr val="142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9" autoAdjust="0"/>
    <p:restoredTop sz="69527" autoAdjust="0"/>
  </p:normalViewPr>
  <p:slideViewPr>
    <p:cSldViewPr snapToGrid="0">
      <p:cViewPr varScale="1">
        <p:scale>
          <a:sx n="60" d="100"/>
          <a:sy n="60" d="100"/>
        </p:scale>
        <p:origin x="22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Please select what best describes you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Sheet1!$A$1:$A$5</c:f>
              <c:strCache>
                <c:ptCount val="5"/>
                <c:pt idx="0">
                  <c:v>Librarian or data manager</c:v>
                </c:pt>
                <c:pt idx="1">
                  <c:v>Student or scientist in biology</c:v>
                </c:pt>
                <c:pt idx="2">
                  <c:v>Data or computer scientist</c:v>
                </c:pt>
                <c:pt idx="3">
                  <c:v>IT specialist, database admin</c:v>
                </c:pt>
                <c:pt idx="4">
                  <c:v>Other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9-46B8-B891-EB34A54BFC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28783216"/>
        <c:axId val="2108991104"/>
      </c:barChart>
      <c:catAx>
        <c:axId val="2028783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991104"/>
        <c:crosses val="autoZero"/>
        <c:auto val="1"/>
        <c:lblAlgn val="ctr"/>
        <c:lblOffset val="100"/>
        <c:noMultiLvlLbl val="0"/>
      </c:catAx>
      <c:valAx>
        <c:axId val="2108991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878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8E298-2EA6-4B59-AE28-8563DCBC82F5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07D0-4AFA-4AFD-A133-D2B77CFC7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digbio.adobeconnect.com/p7sg0aym3e3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idigbio.org/content/online-direct-import-specimen-records-idigbio-infrastructure-taxonomic-manuscript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de-DE" altLang="en-US" dirty="0" err="1"/>
              <a:t>Hello</a:t>
            </a:r>
            <a:r>
              <a:rPr lang="de-DE" altLang="en-US" dirty="0"/>
              <a:t>,</a:t>
            </a:r>
          </a:p>
          <a:p>
            <a:endParaRPr lang="de-DE" altLang="en-US" dirty="0"/>
          </a:p>
          <a:p>
            <a:r>
              <a:rPr lang="de-DE" altLang="en-US" dirty="0" err="1"/>
              <a:t>If</a:t>
            </a:r>
            <a:r>
              <a:rPr lang="de-DE" altLang="en-US" dirty="0"/>
              <a:t> </a:t>
            </a:r>
            <a:r>
              <a:rPr lang="de-DE" altLang="en-US" dirty="0" err="1"/>
              <a:t>you</a:t>
            </a:r>
            <a:r>
              <a:rPr lang="de-DE" altLang="en-US" dirty="0"/>
              <a:t> </a:t>
            </a:r>
            <a:r>
              <a:rPr lang="de-DE" altLang="en-US" dirty="0" err="1"/>
              <a:t>wish</a:t>
            </a:r>
            <a:r>
              <a:rPr lang="de-DE" altLang="en-US" dirty="0"/>
              <a:t> </a:t>
            </a:r>
            <a:r>
              <a:rPr lang="de-DE" altLang="en-US" dirty="0" err="1"/>
              <a:t>to</a:t>
            </a:r>
            <a:r>
              <a:rPr lang="de-DE" altLang="en-US" dirty="0"/>
              <a:t> </a:t>
            </a:r>
            <a:r>
              <a:rPr lang="de-DE" altLang="en-US" dirty="0" err="1"/>
              <a:t>view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</a:t>
            </a:r>
            <a:r>
              <a:rPr lang="de-DE" altLang="en-US" dirty="0" err="1"/>
              <a:t>video</a:t>
            </a:r>
            <a:r>
              <a:rPr lang="de-DE" altLang="en-US" dirty="0"/>
              <a:t> </a:t>
            </a:r>
            <a:r>
              <a:rPr lang="de-DE" altLang="en-US" dirty="0" err="1"/>
              <a:t>recording</a:t>
            </a:r>
            <a:r>
              <a:rPr lang="de-DE" altLang="en-US" dirty="0"/>
              <a:t> </a:t>
            </a:r>
            <a:r>
              <a:rPr lang="de-DE" altLang="en-US" dirty="0" err="1"/>
              <a:t>of</a:t>
            </a:r>
            <a:r>
              <a:rPr lang="de-DE" altLang="en-US" dirty="0"/>
              <a:t> </a:t>
            </a:r>
            <a:r>
              <a:rPr lang="de-DE" altLang="en-US" dirty="0" err="1"/>
              <a:t>the</a:t>
            </a:r>
            <a:r>
              <a:rPr lang="de-DE" altLang="en-US" dirty="0"/>
              <a:t> live </a:t>
            </a:r>
            <a:r>
              <a:rPr lang="de-DE" altLang="en-US" dirty="0" err="1"/>
              <a:t>presentation</a:t>
            </a:r>
            <a:r>
              <a:rPr lang="de-DE" altLang="en-US" dirty="0"/>
              <a:t>, </a:t>
            </a:r>
            <a:r>
              <a:rPr lang="de-DE" altLang="en-US" dirty="0" err="1"/>
              <a:t>please</a:t>
            </a:r>
            <a:r>
              <a:rPr lang="de-DE" altLang="en-US" dirty="0"/>
              <a:t> </a:t>
            </a:r>
            <a:r>
              <a:rPr lang="de-DE" altLang="en-US" dirty="0" err="1"/>
              <a:t>visit</a:t>
            </a:r>
            <a:r>
              <a:rPr lang="de-DE" alt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http://idigbio.adobeconnect.com/p7sg0aym3e3/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More information from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iDigBio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can be found at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webinar information page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Enjoy</a:t>
            </a:r>
            <a:r>
              <a:rPr lang="de-DE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de-DE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Viktor</a:t>
            </a:r>
            <a:endParaRPr lang="bg-BG" altLang="en-US" dirty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19DD7E-5155-4ACE-A6E8-E99CC613ECF7}" type="slidenum">
              <a:rPr lang="en-US" altLang="en-US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64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fictionalized workflow presents the flow of information content about biodiversity specimens or biodiversity occurrences from the data portals GBIF, BOLD Systems, </a:t>
            </a:r>
            <a:r>
              <a:rPr lang="en-US" dirty="0" err="1"/>
              <a:t>iDigBio</a:t>
            </a:r>
            <a:r>
              <a:rPr lang="en-US" dirty="0"/>
              <a:t>, and </a:t>
            </a:r>
            <a:r>
              <a:rPr lang="en-US" dirty="0" err="1"/>
              <a:t>PlutoF</a:t>
            </a:r>
            <a:r>
              <a:rPr lang="en-US" dirty="0"/>
              <a:t>, through user-interface elements in ARPHA to </a:t>
            </a:r>
            <a:r>
              <a:rPr lang="en-US" dirty="0" err="1"/>
              <a:t>textualized</a:t>
            </a:r>
            <a:r>
              <a:rPr lang="en-US" dirty="0"/>
              <a:t> content in a research manuscript in Biodiversity Data Journal.</a:t>
            </a:r>
          </a:p>
          <a:p>
            <a:endParaRPr lang="en-US" dirty="0"/>
          </a:p>
          <a:p>
            <a:r>
              <a:rPr lang="en-US" dirty="0"/>
              <a:t>In the next few slides, we illustrate the workflow using the example of </a:t>
            </a:r>
            <a:r>
              <a:rPr lang="en-US" dirty="0" err="1"/>
              <a:t>iDigBio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507D0-4AFA-4AFD-A133-D2B77CFC70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2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8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2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2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9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7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2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0176D-CFF9-444D-A32C-B711466B85DC}" type="datetimeFigureOut">
              <a:rPr lang="en-US" smtClean="0"/>
              <a:t>7/18/2016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8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nev@pensoft.net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tiff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pha.pensoft.net/dev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30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32.jpeg"/><Relationship Id="rId7" Type="http://schemas.openxmlformats.org/officeDocument/2006/relationships/image" Target="../media/image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4.emf"/><Relationship Id="rId4" Type="http://schemas.openxmlformats.org/officeDocument/2006/relationships/image" Target="../media/image33.jpe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3152783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380557" y="1269151"/>
            <a:ext cx="8628635" cy="1143000"/>
          </a:xfrm>
        </p:spPr>
        <p:txBody>
          <a:bodyPr>
            <a:normAutofit fontScale="90000"/>
          </a:bodyPr>
          <a:lstStyle/>
          <a:p>
            <a:pPr algn="ctr"/>
            <a:br>
              <a:rPr lang="bg-BG" sz="31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Online direct import of specimen records from </a:t>
            </a:r>
            <a:r>
              <a:rPr lang="en-US" sz="4000" b="1" dirty="0" err="1">
                <a:solidFill>
                  <a:schemeClr val="bg1"/>
                </a:solidFill>
              </a:rPr>
              <a:t>iDigBio</a:t>
            </a:r>
            <a:r>
              <a:rPr lang="en-US" sz="4000" b="1" dirty="0">
                <a:solidFill>
                  <a:schemeClr val="bg1"/>
                </a:solidFill>
              </a:rPr>
              <a:t> infrastructure into taxonomic manuscripts</a:t>
            </a:r>
            <a:br>
              <a:rPr lang="bg-BG" sz="3600" b="1" dirty="0">
                <a:solidFill>
                  <a:schemeClr val="bg1"/>
                </a:solidFill>
              </a:rPr>
            </a:br>
            <a:r>
              <a:rPr lang="en-GB" sz="3100" b="1" dirty="0">
                <a:solidFill>
                  <a:schemeClr val="bg1"/>
                </a:solidFill>
              </a:rPr>
              <a:t> </a:t>
            </a:r>
            <a:br>
              <a:rPr lang="bg-BG" sz="3100" b="1" dirty="0">
                <a:solidFill>
                  <a:schemeClr val="bg1"/>
                </a:solidFill>
              </a:rPr>
            </a:br>
            <a:endParaRPr lang="bg-BG" sz="2000" b="1" dirty="0">
              <a:solidFill>
                <a:schemeClr val="bg1"/>
              </a:solidFill>
            </a:endParaRPr>
          </a:p>
        </p:txBody>
      </p:sp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787405" y="3581527"/>
            <a:ext cx="7755467" cy="239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dirty="0" err="1"/>
              <a:t>Lyubomir</a:t>
            </a:r>
            <a:r>
              <a:rPr lang="en-US" sz="2000" dirty="0"/>
              <a:t> </a:t>
            </a:r>
            <a:r>
              <a:rPr lang="en-US" sz="2000" dirty="0" err="1"/>
              <a:t>Penev</a:t>
            </a:r>
            <a:r>
              <a:rPr lang="en-US" sz="2000" dirty="0"/>
              <a:t> , Viktor </a:t>
            </a:r>
            <a:r>
              <a:rPr lang="en-US" sz="2000" dirty="0" err="1"/>
              <a:t>Senderov</a:t>
            </a:r>
            <a:endParaRPr lang="en-US" sz="2000" dirty="0"/>
          </a:p>
          <a:p>
            <a:pPr algn="ctr">
              <a:spcBef>
                <a:spcPct val="0"/>
              </a:spcBef>
              <a:buNone/>
            </a:pPr>
            <a:endParaRPr lang="en-US" sz="2000" dirty="0"/>
          </a:p>
          <a:p>
            <a:pPr algn="ctr">
              <a:spcBef>
                <a:spcPct val="0"/>
              </a:spcBef>
              <a:buNone/>
            </a:pPr>
            <a:r>
              <a:rPr lang="en-US" sz="2000" dirty="0">
                <a:latin typeface="+mj-lt"/>
              </a:rPr>
              <a:t>Institute for Biodiversity and Ecosystem Research, </a:t>
            </a:r>
            <a:r>
              <a:rPr lang="en-GB" sz="2000" dirty="0">
                <a:latin typeface="+mj-lt"/>
              </a:rPr>
              <a:t>Bulgarian Academy of Sciences</a:t>
            </a:r>
            <a:r>
              <a:rPr lang="en-US" sz="2000" dirty="0">
                <a:latin typeface="+mj-lt"/>
              </a:rPr>
              <a:t>, Sofia, Bulgaria &amp; </a:t>
            </a:r>
            <a:r>
              <a:rPr lang="en-US" sz="2000" dirty="0" err="1">
                <a:latin typeface="+mj-lt"/>
              </a:rPr>
              <a:t>Pensoft</a:t>
            </a:r>
            <a:r>
              <a:rPr lang="en-US" sz="2000" dirty="0">
                <a:latin typeface="+mj-lt"/>
              </a:rPr>
              <a:t> Publishers </a:t>
            </a:r>
            <a:br>
              <a:rPr lang="bg-BG" sz="2000" dirty="0">
                <a:latin typeface="+mj-lt"/>
              </a:rPr>
            </a:br>
            <a:r>
              <a:rPr lang="en-US" sz="2000" u="sng" dirty="0">
                <a:latin typeface="+mj-lt"/>
                <a:hlinkClick r:id="rId3"/>
              </a:rPr>
              <a:t>penev@pensoft.net</a:t>
            </a:r>
            <a:endParaRPr lang="en-US" sz="2000" u="sng" dirty="0">
              <a:latin typeface="+mj-lt"/>
            </a:endParaRPr>
          </a:p>
          <a:p>
            <a:pPr algn="ctr">
              <a:spcBef>
                <a:spcPct val="0"/>
              </a:spcBef>
              <a:buNone/>
            </a:pPr>
            <a:endParaRPr lang="en-US" altLang="en-US" sz="2000" b="1" u="sng" baseline="30000" dirty="0">
              <a:latin typeface="+mj-lt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sz="2000" dirty="0" err="1"/>
              <a:t>Pensoft</a:t>
            </a:r>
            <a:r>
              <a:rPr lang="en-US" sz="2000" dirty="0"/>
              <a:t> &amp; </a:t>
            </a:r>
            <a:r>
              <a:rPr lang="en-US" sz="2000" dirty="0" err="1"/>
              <a:t>iDigBio</a:t>
            </a:r>
            <a:r>
              <a:rPr lang="en-US" sz="2000" dirty="0"/>
              <a:t> Webinar, 16 June 2015</a:t>
            </a:r>
            <a:endParaRPr lang="bg-BG" altLang="en-US" sz="2000" b="1" baseline="30000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bg-BG" altLang="en-US" sz="1600" b="1" dirty="0">
              <a:latin typeface="Verdan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4453" y="6093199"/>
            <a:ext cx="906145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" y="6214476"/>
            <a:ext cx="1867275" cy="431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974" y="6204742"/>
            <a:ext cx="1337983" cy="481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579" y="6204740"/>
            <a:ext cx="1593203" cy="49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34" y="6041239"/>
            <a:ext cx="1644693" cy="816761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245370"/>
            <a:ext cx="91440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Where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to take record IDs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761"/>
            <a:ext cx="9097988" cy="5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1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301432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Where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to take record IDs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 </a:t>
            </a:r>
          </a:p>
        </p:txBody>
      </p:sp>
      <p:pic>
        <p:nvPicPr>
          <p:cNvPr id="8" name="Picture 2" descr="http://arpha.pensoft.net/i/awttips/From_iDigBi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4"/>
          <a:stretch/>
        </p:blipFill>
        <p:spPr bwMode="auto">
          <a:xfrm>
            <a:off x="0" y="1070386"/>
            <a:ext cx="9144000" cy="578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50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7109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WHY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import &amp; publish specimen records in this way?</a:t>
            </a:r>
          </a:p>
        </p:txBody>
      </p:sp>
      <p:sp>
        <p:nvSpPr>
          <p:cNvPr id="2" name="Rectangle 1"/>
          <p:cNvSpPr/>
          <p:nvPr/>
        </p:nvSpPr>
        <p:spPr>
          <a:xfrm>
            <a:off x="362078" y="1457662"/>
            <a:ext cx="856099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Avoid re-typing errors and save time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Tracking (provenance) information is saved in </a:t>
            </a:r>
            <a:r>
              <a:rPr lang="en-US" sz="2400" i="1" dirty="0" err="1"/>
              <a:t>occurrenceDetails</a:t>
            </a:r>
            <a:endParaRPr lang="en-US" sz="2400" dirty="0"/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Mobilization, peer-review and publication of small data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Data downloadable anytime as CSV file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Machine-readable and harvestable (from the XML version of the published article)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Automatically exported in Darwin Core Archive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Automatically exported to and indexed by GBIF on the day of the publication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Interoperable in </a:t>
            </a:r>
            <a:r>
              <a:rPr lang="en-US" sz="2400" dirty="0" err="1"/>
              <a:t>DarwinCore</a:t>
            </a:r>
            <a:r>
              <a:rPr lang="en-US" sz="2400" dirty="0"/>
              <a:t> standard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Re-usable (new opportunities for collaboration)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Increase discoverability, visibility, and citation of authors’ work</a:t>
            </a:r>
          </a:p>
          <a:p>
            <a:pPr marL="342882" indent="-342882">
              <a:buSzPct val="75000"/>
              <a:buBlip>
                <a:blip r:embed="rId2"/>
              </a:buBlip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557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390"/>
            <a:ext cx="9143999" cy="578760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4007079" y="3489306"/>
            <a:ext cx="1289304" cy="352489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 sz="1500"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" y="3432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This is how data look like in the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published paper</a:t>
            </a:r>
          </a:p>
        </p:txBody>
      </p:sp>
    </p:spTree>
    <p:extLst>
      <p:ext uri="{BB962C8B-B14F-4D97-AF65-F5344CB8AC3E}">
        <p14:creationId xmlns:p14="http://schemas.microsoft.com/office/powerpoint/2010/main" val="318077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4073067" y="3451598"/>
            <a:ext cx="1289304" cy="352489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 sz="1500"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01432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Mapping &amp; visualization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386"/>
            <a:ext cx="9144000" cy="642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1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01432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Easy export, harvesting &amp; re-use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386"/>
            <a:ext cx="9144000" cy="581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708895" y="2584119"/>
            <a:ext cx="2667000" cy="310407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708997" y="2948367"/>
            <a:ext cx="2657475" cy="310407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/>
          </a:p>
        </p:txBody>
      </p:sp>
      <p:pic>
        <p:nvPicPr>
          <p:cNvPr id="11" name="Picture 2" descr="gbif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19" y="5943751"/>
            <a:ext cx="1333500" cy="7559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8390187" y="2881465"/>
            <a:ext cx="452439" cy="3016251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21" descr="EOL_Brochure 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19" y="5867554"/>
            <a:ext cx="1765300" cy="90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H="1">
            <a:off x="5196136" y="3311524"/>
            <a:ext cx="755325" cy="2565555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2546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9144000" cy="6858000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314661" y="2991167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56917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494692"/>
            <a:ext cx="9054839" cy="5002823"/>
            <a:chOff x="361873" y="208676"/>
            <a:chExt cx="11633702" cy="6354331"/>
          </a:xfrm>
        </p:grpSpPr>
        <p:pic>
          <p:nvPicPr>
            <p:cNvPr id="1026" name="Picture 2" descr="https://documents.lucidchart.com/documents/a5ac8963-d111-4edd-81ae-17bbcd6aeadb/pages/0_0?a=267&amp;x=128&amp;y=172&amp;w=704&amp;h=176&amp;store=1&amp;accept=image%2F*&amp;auth=LCA%20351f1d44fc86e3084b54c4b0b8c4964193c14c7c-ts%3D14659911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3" y="208676"/>
              <a:ext cx="11633702" cy="2276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ata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91" y="2542726"/>
              <a:ext cx="2000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3.bp.blogspot.com/-Wpp0vCJQDHo/U_ZMorXEynI/AAAAAAAAA7Y/Y-f-3brn99k/s1600/GBIF_logo_short_form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42" y="3018976"/>
              <a:ext cx="1727547" cy="167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US LT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42" y="4906066"/>
              <a:ext cx="1656941" cy="1656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2033" y="2780850"/>
              <a:ext cx="4557216" cy="25091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1660" y="2780850"/>
              <a:ext cx="3902035" cy="234341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591" y="49821"/>
            <a:ext cx="9112409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Can we generate and import an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entire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manuscript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864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314661" y="3139177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6541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SzPct val="75000"/>
              <a:buBlip>
                <a:blip r:embed="rId2"/>
              </a:buBlip>
            </a:pPr>
            <a:r>
              <a:rPr lang="en-US" dirty="0">
                <a:hlinkClick r:id="rId3"/>
              </a:rPr>
              <a:t>http://arpha.pensoft.net/dev/</a:t>
            </a:r>
            <a:endParaRPr lang="en-US" dirty="0"/>
          </a:p>
          <a:p>
            <a:pPr>
              <a:buSzPct val="75000"/>
              <a:buBlip>
                <a:blip r:embed="rId2"/>
              </a:buBlip>
            </a:pP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Allows to import different types of manuscripts from XML. E.g.: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Software Description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Taxonomic Paper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Data paper</a:t>
            </a:r>
          </a:p>
          <a:p>
            <a:pPr>
              <a:buSzPct val="75000"/>
              <a:buBlip>
                <a:blip r:embed="rId2"/>
              </a:buBlip>
            </a:pP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For collaborations please contact us at </a:t>
            </a:r>
            <a:r>
              <a:rPr lang="en-US" dirty="0">
                <a:solidFill>
                  <a:schemeClr val="accent1"/>
                </a:solidFill>
              </a:rPr>
              <a:t>info@pensoft.net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-6137"/>
            <a:ext cx="9144000" cy="1436038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45371"/>
            <a:ext cx="91440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For developers and data managers: </a:t>
            </a:r>
          </a:p>
          <a:p>
            <a:pPr algn="ctr">
              <a:lnSpc>
                <a:spcPts val="3800"/>
              </a:lnSpc>
              <a:defRPr/>
            </a:pPr>
            <a:r>
              <a:rPr lang="en-US" sz="3800" dirty="0" err="1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Pensoft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5594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7635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Poll results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536319"/>
              </p:ext>
            </p:extLst>
          </p:nvPr>
        </p:nvGraphicFramePr>
        <p:xfrm>
          <a:off x="0" y="1276357"/>
          <a:ext cx="9144000" cy="558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652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  <a:buBlip>
                <a:blip r:embed="rId2"/>
              </a:buBlip>
            </a:pPr>
            <a:r>
              <a:rPr lang="en-US" dirty="0" err="1"/>
              <a:t>Pensoft</a:t>
            </a:r>
            <a:r>
              <a:rPr lang="en-US" dirty="0"/>
              <a:t> developers team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European Commission: EUBON FP7 Project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European Commission: PhD Financed through the EU Marie-</a:t>
            </a:r>
            <a:r>
              <a:rPr lang="en-US" dirty="0" err="1"/>
              <a:t>Sklodovska</a:t>
            </a:r>
            <a:r>
              <a:rPr lang="en-US" dirty="0"/>
              <a:t>-Curie Program Grant Agreement Nr.</a:t>
            </a:r>
            <a:r>
              <a:rPr lang="en-US" b="1" dirty="0"/>
              <a:t> </a:t>
            </a:r>
            <a:r>
              <a:rPr lang="en-US" dirty="0"/>
              <a:t>642241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 err="1"/>
              <a:t>Slavena</a:t>
            </a:r>
            <a:r>
              <a:rPr lang="en-US" dirty="0"/>
              <a:t> Peneva (drawings and design)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"/>
            <a:ext cx="9144000" cy="107038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258400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Our sincere thanks are due to</a:t>
            </a:r>
            <a:endParaRPr lang="en-US" sz="3800" dirty="0">
              <a:solidFill>
                <a:srgbClr val="FFC000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77179" y="5187462"/>
            <a:ext cx="8502161" cy="1424715"/>
            <a:chOff x="-685799" y="4903438"/>
            <a:chExt cx="10790819" cy="1602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85799" y="5856464"/>
              <a:ext cx="1593203" cy="4925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814" y="4903438"/>
              <a:ext cx="1445561" cy="14455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7782" y="5699170"/>
              <a:ext cx="1555767" cy="8071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1911" y="5797417"/>
              <a:ext cx="1847183" cy="59109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457" y="5521708"/>
              <a:ext cx="2277563" cy="81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98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4158" y="458426"/>
            <a:ext cx="6900863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4961" indent="-534961">
              <a:spcBef>
                <a:spcPct val="40000"/>
              </a:spcBef>
              <a:buClr>
                <a:schemeClr val="bg2"/>
              </a:buClr>
              <a:buSzPct val="200000"/>
              <a:defRPr/>
            </a:pPr>
            <a:r>
              <a:rPr lang="en-US" sz="5200" b="1" dirty="0"/>
              <a:t>I            </a:t>
            </a:r>
            <a:r>
              <a:rPr lang="bg-BG" sz="5200" b="1" dirty="0" err="1"/>
              <a:t>Open</a:t>
            </a:r>
            <a:r>
              <a:rPr lang="bg-BG" sz="5200" b="1" dirty="0"/>
              <a:t> </a:t>
            </a:r>
            <a:r>
              <a:rPr lang="en-US" sz="5200" b="1" dirty="0"/>
              <a:t>Science</a:t>
            </a:r>
            <a:r>
              <a:rPr lang="bg-BG" sz="5200" b="1" dirty="0"/>
              <a:t>!</a:t>
            </a:r>
            <a:endParaRPr lang="en-US" sz="5200" b="1" dirty="0"/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25" y="-1492745"/>
            <a:ext cx="1018413" cy="9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9"/>
          <p:cNvSpPr>
            <a:spLocks noChangeArrowheads="1"/>
          </p:cNvSpPr>
          <p:nvPr/>
        </p:nvSpPr>
        <p:spPr bwMode="auto">
          <a:xfrm>
            <a:off x="5370513" y="5283206"/>
            <a:ext cx="7184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PLAZI</a:t>
            </a:r>
            <a:endParaRPr lang="bg-BG" altLang="en-US" sz="1500">
              <a:solidFill>
                <a:schemeClr val="bg1"/>
              </a:solidFill>
              <a:latin typeface="Verdan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00207" y="1362053"/>
            <a:ext cx="5848351" cy="4650571"/>
            <a:chOff x="1641764" y="1787438"/>
            <a:chExt cx="5413663" cy="4540625"/>
          </a:xfrm>
        </p:grpSpPr>
        <p:pic>
          <p:nvPicPr>
            <p:cNvPr id="106502" name="Picture 5" descr="Thank you for your attention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1764" y="1787438"/>
              <a:ext cx="5413663" cy="454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503" name="Picture 2" descr="BDJ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7791" y="5634073"/>
              <a:ext cx="2244436" cy="670953"/>
            </a:xfrm>
            <a:prstGeom prst="rect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Connector 10"/>
          <p:cNvCxnSpPr/>
          <p:nvPr/>
        </p:nvCxnSpPr>
        <p:spPr>
          <a:xfrm>
            <a:off x="44453" y="6093199"/>
            <a:ext cx="9061451" cy="0"/>
          </a:xfrm>
          <a:prstGeom prst="line">
            <a:avLst/>
          </a:prstGeom>
          <a:ln>
            <a:solidFill>
              <a:srgbClr val="1115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329" y="221939"/>
            <a:ext cx="1009182" cy="9485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" y="6214476"/>
            <a:ext cx="1867275" cy="4312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2974" y="6204742"/>
            <a:ext cx="1337983" cy="481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2579" y="6204740"/>
            <a:ext cx="1593203" cy="4925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34" y="6041239"/>
            <a:ext cx="1644693" cy="8167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9155" y="4"/>
            <a:ext cx="7505701" cy="95885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2" y="6"/>
            <a:ext cx="7505701" cy="911225"/>
          </a:xfrm>
          <a:solidFill>
            <a:srgbClr val="111541"/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en-US" sz="3600" dirty="0">
                <a:solidFill>
                  <a:srgbClr val="FFC000"/>
                </a:solidFill>
              </a:rPr>
              <a:t>Data deluge</a:t>
            </a:r>
            <a:r>
              <a:rPr lang="en-US" altLang="en-US" sz="3600" dirty="0">
                <a:solidFill>
                  <a:schemeClr val="bg1"/>
                </a:solidFill>
              </a:rPr>
              <a:t>: </a:t>
            </a:r>
            <a:r>
              <a:rPr lang="en-US" altLang="en-US" sz="3600">
                <a:solidFill>
                  <a:schemeClr val="bg1"/>
                </a:solidFill>
              </a:rPr>
              <a:t>We now sample </a:t>
            </a:r>
            <a:r>
              <a:rPr lang="en-US" altLang="en-US" sz="3600" dirty="0">
                <a:solidFill>
                  <a:schemeClr val="bg1"/>
                </a:solidFill>
              </a:rPr>
              <a:t>more data than we can digest (analyze, publish &amp; use)</a:t>
            </a:r>
            <a:endParaRPr lang="bg-BG" sz="3400" dirty="0">
              <a:solidFill>
                <a:schemeClr val="bg1"/>
              </a:solidFill>
            </a:endParaRPr>
          </a:p>
        </p:txBody>
      </p:sp>
      <p:pic>
        <p:nvPicPr>
          <p:cNvPr id="7171" name="Picture 2" descr="1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1001886"/>
            <a:ext cx="7505700" cy="589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245727" y="6543577"/>
            <a:ext cx="17620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 dirty="0">
                <a:solidFill>
                  <a:srgbClr val="FFC000"/>
                </a:solidFill>
                <a:latin typeface="Verdana" panose="020B0604030504040204" pitchFamily="34" charset="0"/>
              </a:rPr>
              <a:t>Drawings: </a:t>
            </a:r>
            <a:r>
              <a:rPr lang="en-US" altLang="en-US" sz="800" dirty="0" err="1">
                <a:solidFill>
                  <a:srgbClr val="FFC000"/>
                </a:solidFill>
                <a:latin typeface="Verdana" panose="020B0604030504040204" pitchFamily="34" charset="0"/>
              </a:rPr>
              <a:t>slavenapeneva.com</a:t>
            </a:r>
            <a:endParaRPr lang="bg-BG" altLang="en-US" sz="800" dirty="0">
              <a:solidFill>
                <a:srgbClr val="FFC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523998" y="4"/>
            <a:ext cx="2271860" cy="6901031"/>
          </a:xfrm>
          <a:prstGeom prst="rect">
            <a:avLst/>
          </a:prstGeom>
          <a:solidFill>
            <a:srgbClr val="111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6143" y="6"/>
            <a:ext cx="2271863" cy="6901031"/>
          </a:xfrm>
          <a:prstGeom prst="rect">
            <a:avLst/>
          </a:prstGeom>
          <a:solidFill>
            <a:srgbClr val="111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11" y="4259187"/>
            <a:ext cx="3365500" cy="2082512"/>
          </a:xfrm>
        </p:spPr>
        <p:txBody>
          <a:bodyPr rtlCol="0">
            <a:normAutofit fontScale="25000" lnSpcReduction="20000"/>
          </a:bodyPr>
          <a:lstStyle/>
          <a:p>
            <a:pPr marL="514326" indent="-514326">
              <a:buSzPct val="75000"/>
              <a:buNone/>
              <a:defRPr/>
            </a:pPr>
            <a:endParaRPr lang="en-US" dirty="0"/>
          </a:p>
          <a:p>
            <a:pPr>
              <a:buSzPct val="75000"/>
              <a:buBlip>
                <a:blip r:embed="rId2"/>
              </a:buBlip>
              <a:defRPr/>
            </a:pPr>
            <a:endParaRPr lang="en-US" dirty="0"/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Data import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Authoring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Peer-review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Publication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Dissemination </a:t>
            </a:r>
            <a:br>
              <a:rPr lang="en-US" sz="11200" dirty="0"/>
            </a:br>
            <a:r>
              <a:rPr lang="en-US" sz="4400" dirty="0"/>
              <a:t>	</a:t>
            </a:r>
            <a:endParaRPr lang="bg-BG" sz="4400" dirty="0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4071203" y="2395551"/>
            <a:ext cx="10016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6000" b="1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+</a:t>
            </a:r>
            <a:endParaRPr lang="bg-BG" sz="5400" b="1" dirty="0">
              <a:solidFill>
                <a:schemeClr val="tx2">
                  <a:lumMod val="7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4" name="Rectangle 1"/>
          <p:cNvSpPr>
            <a:spLocks noChangeArrowheads="1"/>
          </p:cNvSpPr>
          <p:nvPr/>
        </p:nvSpPr>
        <p:spPr bwMode="auto">
          <a:xfrm>
            <a:off x="112713" y="323850"/>
            <a:ext cx="8864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  <a:latin typeface="Arial" panose="020B0604020202020204" pitchFamily="34" charset="0"/>
              </a:rPr>
              <a:t>Next-Gen taxonomy requires Next-Gen publishing </a:t>
            </a:r>
            <a:endParaRPr lang="en-US" altLang="en-US" sz="30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96122" y="5098540"/>
            <a:ext cx="33435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  <a:defRPr/>
            </a:pPr>
            <a:r>
              <a:rPr lang="en-US" sz="2800" dirty="0">
                <a:solidFill>
                  <a:srgbClr val="50B334"/>
                </a:solidFill>
                <a:ea typeface="ＭＳ Ｐゴシック" charset="0"/>
                <a:cs typeface="ＭＳ Ｐゴシック" charset="0"/>
              </a:rPr>
              <a:t>All within a single online collaborative platform!</a:t>
            </a:r>
            <a:endParaRPr lang="bg-BG" sz="2800" dirty="0">
              <a:solidFill>
                <a:srgbClr val="50B334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27635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04778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ARPHA Writing Tool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&amp;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rgbClr val="FFC000"/>
                </a:solidFill>
                <a:ea typeface="ＭＳ Ｐゴシック" charset="0"/>
                <a:cs typeface="ＭＳ Ｐゴシック" charset="0"/>
              </a:rPr>
              <a:t>Biodiversity Data Journal</a:t>
            </a:r>
            <a:r>
              <a:rPr lang="en-US" sz="38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facilitate data publishing &amp; re-use</a:t>
            </a:r>
            <a:endParaRPr lang="en-US" sz="3800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91" y="1613990"/>
            <a:ext cx="3543407" cy="288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89" y="1613993"/>
            <a:ext cx="3249301" cy="338480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7529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86401" y="0"/>
            <a:ext cx="2569579" cy="67403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de-DE" dirty="0"/>
              <a:t>REPOSITORIES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ARPHA WRITING TOOL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MANUSCRIPT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PUBLISHED ARTICLE</a:t>
            </a:r>
          </a:p>
        </p:txBody>
      </p:sp>
      <p:sp>
        <p:nvSpPr>
          <p:cNvPr id="3" name="Down Arrow 2"/>
          <p:cNvSpPr/>
          <p:nvPr/>
        </p:nvSpPr>
        <p:spPr>
          <a:xfrm>
            <a:off x="6504972" y="835502"/>
            <a:ext cx="370390" cy="578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6504972" y="2782172"/>
            <a:ext cx="370390" cy="578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6504972" y="4967471"/>
            <a:ext cx="370390" cy="578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0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572677" y="3462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Step 1: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9144000" cy="1250302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04778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1: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Start a taxonomic manuscript in ARPHA, and open a taxon treatment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0303"/>
            <a:ext cx="9144000" cy="55989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1097784" y="3191119"/>
            <a:ext cx="274637" cy="355600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4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1: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239715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04779"/>
            <a:ext cx="91440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2a: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Click at the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Materials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section within the treatment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714"/>
            <a:ext cx="9144000" cy="5618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1226876" y="4152036"/>
            <a:ext cx="274637" cy="355600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78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66678"/>
            <a:ext cx="9144000" cy="1152523"/>
          </a:xfrm>
          <a:prstGeom prst="rect">
            <a:avLst/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0"/>
            <a:ext cx="9144000" cy="1305846"/>
          </a:xfrm>
          <a:prstGeom prst="rect">
            <a:avLst/>
          </a:prstGeom>
          <a:solidFill>
            <a:srgbClr val="11154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800" dirty="0">
                <a:solidFill>
                  <a:srgbClr val="FFC000"/>
                </a:solidFill>
                <a:latin typeface="+mj-lt"/>
              </a:rPr>
              <a:t>Step 2b</a:t>
            </a:r>
            <a:r>
              <a:rPr lang="en-US" altLang="en-US" sz="3800" dirty="0">
                <a:solidFill>
                  <a:schemeClr val="bg1"/>
                </a:solidFill>
                <a:latin typeface="+mj-lt"/>
              </a:rPr>
              <a:t>: Three ways to import specimen occurrence records into a manuscript</a:t>
            </a:r>
            <a:endParaRPr lang="bg-BG" altLang="en-US" sz="3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79"/>
            <a:ext cx="9144000" cy="557212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833575" y="1699715"/>
            <a:ext cx="381175" cy="356415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008253" y="2007957"/>
            <a:ext cx="325849" cy="407379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365655" y="3932205"/>
            <a:ext cx="408948" cy="305424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9482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1293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37534"/>
            <a:ext cx="91440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3: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Import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(or GBIF, or BOLD, or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PlutoF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) using record ID(s)</a:t>
            </a:r>
          </a:p>
        </p:txBody>
      </p:sp>
      <p:pic>
        <p:nvPicPr>
          <p:cNvPr id="7" name="Picture 2" descr="http://arpha.pensoft.net/i/awttips/iDigB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133"/>
            <a:ext cx="9144000" cy="41959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05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638</TotalTime>
  <Words>474</Words>
  <Application>Microsoft Office PowerPoint</Application>
  <PresentationFormat>On-screen Show (4:3)</PresentationFormat>
  <Paragraphs>102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 Online direct import of specimen records from iDigBio infrastructure into taxonomic manuscripts   </vt:lpstr>
      <vt:lpstr>Poll results</vt:lpstr>
      <vt:lpstr>Data deluge: We now sample more data than we can digest (analyze, publish &amp; use)</vt:lpstr>
      <vt:lpstr>PowerPoint Presentation</vt:lpstr>
      <vt:lpstr>PowerPoint Presentation</vt:lpstr>
      <vt:lpstr>Step 1: </vt:lpstr>
      <vt:lpstr>Step 1: 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Pensoft/ iDigBio Webinar</dc:title>
  <dc:creator>Viktor Senderov</dc:creator>
  <cp:lastModifiedBy>Viktor Senderov</cp:lastModifiedBy>
  <cp:revision>105</cp:revision>
  <dcterms:created xsi:type="dcterms:W3CDTF">2016-06-15T11:18:16Z</dcterms:created>
  <dcterms:modified xsi:type="dcterms:W3CDTF">2016-07-18T09:25:04Z</dcterms:modified>
</cp:coreProperties>
</file>